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94" r:id="rId4"/>
    <p:sldId id="260" r:id="rId5"/>
    <p:sldId id="279" r:id="rId6"/>
    <p:sldId id="262" r:id="rId7"/>
    <p:sldId id="288" r:id="rId8"/>
    <p:sldId id="266" r:id="rId9"/>
    <p:sldId id="299" r:id="rId10"/>
    <p:sldId id="302" r:id="rId11"/>
    <p:sldId id="301" r:id="rId12"/>
    <p:sldId id="304" r:id="rId13"/>
    <p:sldId id="305" r:id="rId14"/>
    <p:sldId id="306" r:id="rId15"/>
    <p:sldId id="311" r:id="rId16"/>
    <p:sldId id="312" r:id="rId17"/>
    <p:sldId id="313" r:id="rId18"/>
    <p:sldId id="314" r:id="rId19"/>
    <p:sldId id="315" r:id="rId20"/>
    <p:sldId id="316" r:id="rId21"/>
    <p:sldId id="350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49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297" r:id="rId56"/>
    <p:sldId id="351" r:id="rId5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142"/>
    <a:srgbClr val="000A26"/>
    <a:srgbClr val="09101D"/>
    <a:srgbClr val="000726"/>
    <a:srgbClr val="000510"/>
    <a:srgbClr val="100000"/>
    <a:srgbClr val="260000"/>
    <a:srgbClr val="00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8" autoAdjust="0"/>
    <p:restoredTop sz="93416" autoAdjust="0"/>
  </p:normalViewPr>
  <p:slideViewPr>
    <p:cSldViewPr>
      <p:cViewPr>
        <p:scale>
          <a:sx n="80" d="100"/>
          <a:sy n="80" d="100"/>
        </p:scale>
        <p:origin x="-1092" y="-2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899F1-557D-45F2-BF7F-C494C190AA48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2AB64-DE13-4DA0-8B7B-8669E0221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5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2AB64-DE13-4DA0-8B7B-8669E02217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8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6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99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2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7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2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5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1142"/>
            </a:gs>
            <a:gs pos="50000">
              <a:srgbClr val="09101D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F20F5-4A89-4C7C-9A42-56443AA96AF1}" type="datetimeFigureOut">
              <a:rPr lang="en-US" smtClean="0"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slide" Target="slide20.xml"/><Relationship Id="rId7" Type="http://schemas.openxmlformats.org/officeDocument/2006/relationships/image" Target="../media/image21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slide" Target="slide24.xml"/><Relationship Id="rId9" Type="http://schemas.openxmlformats.org/officeDocument/2006/relationships/slide" Target="slide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2"/>
                      </a14:imgEffect>
                    </a14:imgLayer>
                  </a14:imgProps>
                </a:ext>
              </a:extLst>
            </a:blip>
            <a:srcRect/>
            <a:stretch>
              <a:fillRect b="-21000"/>
            </a:stretch>
          </a:blipFill>
          <a:ln>
            <a:noFill/>
          </a:ln>
          <a:effectLst>
            <a:innerShdw blurRad="1270000">
              <a:prstClr val="black"/>
            </a:inn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7722" y="1352550"/>
            <a:ext cx="9167037" cy="31242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>
            <a:outerShdw blurRad="254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50214" y="773058"/>
            <a:ext cx="344357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noFill/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NS Camelia" pitchFamily="18" charset="0"/>
              </a:rPr>
              <a:t>Visual Documentation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17722" y="4706838"/>
            <a:ext cx="9143999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dirty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antGarde Md BT" pitchFamily="34" charset="0"/>
              </a:rPr>
              <a:t>Poorva </a:t>
            </a:r>
            <a:r>
              <a:rPr lang="en-US" sz="1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antGarde Md BT" pitchFamily="34" charset="0"/>
              </a:rPr>
              <a:t> Chodnekar		Shubhangi Gupta 		Amey  Naiyan 	Ganesh Namshikar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81830" y="1546569"/>
            <a:ext cx="1099770" cy="1052719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200000"/>
                      </a14:imgEffect>
                      <a14:imgEffect>
                        <a14:brightnessContrast bright="28000" contrast="51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254000" dist="38100" dir="5400000" sx="102000" sy="102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311393"/>
            <a:ext cx="9143999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NS Camelia" pitchFamily="18" charset="0"/>
              </a:rPr>
              <a:t>3D Game Development </a:t>
            </a:r>
            <a:r>
              <a:rPr lang="en-US" sz="2400" dirty="0" smtClean="0">
                <a:ln w="18415" cmpd="sng">
                  <a:noFill/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NS Camelia" pitchFamily="18" charset="0"/>
              </a:rPr>
              <a:t>using </a:t>
            </a:r>
            <a:r>
              <a:rPr lang="en-US" sz="2400" dirty="0" smtClean="0">
                <a:ln w="18415" cmpd="sng">
                  <a:solidFill>
                    <a:schemeClr val="tx1"/>
                  </a:solidFill>
                  <a:prstDash val="soli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NS Camelia" pitchFamily="18" charset="0"/>
              </a:rPr>
              <a:t>Unity Engine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7772400" y="1429191"/>
            <a:ext cx="1371599" cy="1372486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6000" contrast="47000"/>
                      </a14:imgEffect>
                    </a14:imgLayer>
                  </a14:imgProps>
                </a:ext>
              </a:extLst>
            </a:blip>
            <a:srcRect/>
            <a:stretch>
              <a:fillRect r="-47000"/>
            </a:stretch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" y="2876550"/>
            <a:ext cx="2743199" cy="1439383"/>
          </a:xfrm>
          <a:prstGeom prst="rect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2000" contrast="4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41300">
              <a:prstClr val="black"/>
            </a:inn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447800" y="1428748"/>
            <a:ext cx="2514600" cy="1372043"/>
          </a:xfrm>
          <a:prstGeom prst="rect">
            <a:avLst/>
          </a:prstGeom>
          <a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55000" contrast="4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15900">
              <a:prstClr val="black"/>
            </a:inn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819400" y="2876550"/>
            <a:ext cx="3505200" cy="1446914"/>
          </a:xfrm>
          <a:prstGeom prst="rect">
            <a:avLst/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8000" contrast="67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54000">
              <a:prstClr val="black"/>
            </a:inn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00800" y="2876550"/>
            <a:ext cx="2743200" cy="1439383"/>
          </a:xfrm>
          <a:prstGeom prst="rect">
            <a:avLst/>
          </a:pr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38000" contrast="3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92100">
              <a:prstClr val="black"/>
            </a:innerShdw>
          </a:effectLst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334000" y="1429191"/>
            <a:ext cx="2362200" cy="1372043"/>
          </a:xfrm>
          <a:prstGeom prst="rect">
            <a:avLst/>
          </a:prstGeom>
          <a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30000" contrast="3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292100">
              <a:prstClr val="black"/>
            </a:inn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-1" y="1429191"/>
            <a:ext cx="1371601" cy="1372043"/>
          </a:xfrm>
          <a:prstGeom prst="rect">
            <a:avLst/>
          </a:prstGeom>
          <a:blipFill dpi="0"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46000" contrast="48000"/>
                      </a14:imgEffect>
                    </a14:imgLayer>
                  </a14:imgProps>
                </a:ext>
              </a:extLst>
            </a:blip>
            <a:srcRect/>
            <a:stretch>
              <a:fillRect l="-165000" t="-72000" r="-165000" b="-36000"/>
            </a:stretch>
          </a:blipFill>
          <a:ln>
            <a:noFill/>
          </a:ln>
          <a:effectLst>
            <a:innerShdw blurRad="266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552950"/>
            <a:ext cx="9144000" cy="590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0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142875"/>
            <a:ext cx="9143999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Title Page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654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:\Users\Ganesh\Pictures\final_pres\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9144001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142875"/>
            <a:ext cx="9143999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User Profile Selection Menu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844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anesh\Pictures\final_pres\GUISki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74402"/>
            <a:ext cx="2662264" cy="379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anesh\Pictures\final_pres\GUISkin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0"/>
            <a:ext cx="2590800" cy="514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1" y="0"/>
            <a:ext cx="1905000" cy="535531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GUI Skins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09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anesh\Pictures\final_pres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35694" cy="255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52836"/>
            <a:ext cx="4495800" cy="242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426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09550"/>
            <a:ext cx="7315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bg1"/>
                </a:solidFill>
                <a:latin typeface="AvantGarde Bk BT" pitchFamily="34" charset="0"/>
              </a:rPr>
              <a:t>PROFILE SCRIPT: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AvantGarde Bk BT" pitchFamily="34" charset="0"/>
              </a:rPr>
              <a:t>DELETE PROFILE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GUI.skin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 = 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d_skin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(new 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/2-210-190, 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Screen.height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/2-210+72, 128, 128),""))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{	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    		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PlayerPrefs.SetString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("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sA_name","EMPTY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");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    		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("sA_active",0);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AvantGarde Bk BT" pitchFamily="34" charset="0"/>
              </a:rPr>
              <a:t>LOAD PROFILE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GUI.skin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 = 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l_skin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(new 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/2-210+72, 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Screen.height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/2-210+72, 128, 128),""))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    		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("p1_profile",1);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    		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("gameState",2);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    		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Application.LoadLevel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("Loading2");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//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SavedLevel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SavedCar</a:t>
            </a:r>
            <a:endParaRPr lang="en-US" sz="1600" dirty="0" smtClean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65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62865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MENU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" y="142875"/>
            <a:ext cx="9143999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Main Menu Carousel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52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535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-9526" y="1396484"/>
            <a:ext cx="9143999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Main Menu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914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" y="1"/>
            <a:ext cx="9134474" cy="513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142875"/>
            <a:ext cx="9143999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Track Selection Menu  -  Unlocked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54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" y="142875"/>
            <a:ext cx="9143999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Track Selection Menu  -  Locked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035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1581150"/>
            <a:ext cx="64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value=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ctrl.GetComponent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("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Controller_script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").value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("SavedLevel1")&lt;value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)</a:t>
            </a:r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("SavedLevel1", value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);</a:t>
            </a:r>
          </a:p>
          <a:p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("SavedCar1")&lt;value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) 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		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("SavedCar1",value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);</a:t>
            </a:r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20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40568" y="2114550"/>
            <a:ext cx="2286000" cy="2286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" contrast="8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270000" sx="89000" sy="89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23839" y="4154328"/>
            <a:ext cx="1119459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Rigging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874" y="2114550"/>
            <a:ext cx="2286000" cy="2286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2700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07048" y="4154328"/>
            <a:ext cx="1351652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Modeling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8715" y="4154328"/>
            <a:ext cx="1329210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Tweaking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6553200" y="2297430"/>
            <a:ext cx="1920240" cy="19202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56674" y="133350"/>
            <a:ext cx="3632726" cy="1323439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Racing Game</a:t>
            </a:r>
          </a:p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66600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0"/>
            <a:ext cx="9134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1167884"/>
            <a:ext cx="9143999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Car Selection Menu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52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90678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117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6"/>
            <a:ext cx="9144000" cy="51530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676400" y="4276271"/>
            <a:ext cx="560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Instantiate(Prefab,Vector3(</a:t>
            </a:r>
            <a:r>
              <a:rPr lang="en-US" dirty="0" err="1" smtClean="0">
                <a:solidFill>
                  <a:schemeClr val="bg1"/>
                </a:solidFill>
              </a:rPr>
              <a:t>x,y,z</a:t>
            </a:r>
            <a:r>
              <a:rPr lang="en-US" dirty="0" smtClean="0">
                <a:solidFill>
                  <a:schemeClr val="bg1"/>
                </a:solidFill>
              </a:rPr>
              <a:t>),</a:t>
            </a:r>
            <a:r>
              <a:rPr lang="en-US" dirty="0" err="1" smtClean="0">
                <a:solidFill>
                  <a:schemeClr val="bg1"/>
                </a:solidFill>
              </a:rPr>
              <a:t>Quaternion.Euler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u,v,w</a:t>
            </a:r>
            <a:r>
              <a:rPr lang="en-US" dirty="0" smtClean="0">
                <a:solidFill>
                  <a:schemeClr val="bg1"/>
                </a:solidFill>
              </a:rPr>
              <a:t>));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943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623932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767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3142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9144000" cy="5124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8150"/>
            <a:ext cx="9143999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Lap Increment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959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438149"/>
            <a:ext cx="51629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function 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OnTriggerEnter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col:Collider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if((col.gameObject.name == "SF")&amp;&amp;(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cpt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==2))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lap++;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cpt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=0;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if(col.gameObject.name == "CPT1"&amp;&amp;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cpt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==0)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cpt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=1;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if(col.gameObject.name == "CPT2"&amp;&amp;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cpt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==1)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cpt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=2;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  <a:p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61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5715001" cy="24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2495549"/>
            <a:ext cx="5486401" cy="26479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676900" y="742950"/>
            <a:ext cx="35532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nwReady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")==1)</a:t>
            </a:r>
          </a:p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  	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pl.animation.Play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("321</a:t>
            </a:r>
            <a:r>
              <a:rPr lang="en-US" sz="1600" dirty="0">
                <a:solidFill>
                  <a:schemeClr val="bg1"/>
                </a:solidFill>
              </a:rPr>
              <a:t>");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3357859"/>
            <a:ext cx="32803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countDown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==0)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("gameactive",1);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43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555"/>
            <a:ext cx="9144000" cy="515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1123950"/>
            <a:ext cx="3810000" cy="230832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u="sng" dirty="0" smtClean="0">
                <a:solidFill>
                  <a:schemeClr val="bg1"/>
                </a:solidFill>
                <a:latin typeface="AvantGarde Bk BT" pitchFamily="34" charset="0"/>
              </a:rPr>
              <a:t>Best </a:t>
            </a:r>
            <a:r>
              <a:rPr lang="en-US" sz="1400" b="1" u="sng" dirty="0">
                <a:solidFill>
                  <a:schemeClr val="bg1"/>
                </a:solidFill>
                <a:latin typeface="AvantGarde Bk BT" pitchFamily="34" charset="0"/>
              </a:rPr>
              <a:t>Lap Time </a:t>
            </a:r>
            <a:endParaRPr lang="en-US" sz="1400" b="1" u="sng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endParaRPr lang="en-US" sz="1400" b="1" u="sng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If(lap==1)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BestTime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pastTime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If(lap&gt;1)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{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If(pastime&lt;</a:t>
            </a:r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BestTime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		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BestTime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pastTime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		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pastTime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=0;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92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486400" y="2343150"/>
            <a:ext cx="2819400" cy="209288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timeremaining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 =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timeremaining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- 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Time.deltaTime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timeremaining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&lt;0)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{	(wait for 3 seconds)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	Result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timeremaining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&lt;6)</a:t>
            </a:r>
          </a:p>
          <a:p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	(Alert)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6300" y="19565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TIMER</a:t>
            </a:r>
            <a:endParaRPr lang="en-US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-28575" y="1057275"/>
            <a:ext cx="9220200" cy="36933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Timetrial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 Counter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85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08470" y="315941"/>
            <a:ext cx="2521844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Modeling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477"/>
            <a:ext cx="3657600" cy="2133599"/>
          </a:xfrm>
          <a:prstGeom prst="rect">
            <a:avLst/>
          </a:prstGeom>
          <a:effectLst>
            <a:glow rad="127000">
              <a:schemeClr val="bg1">
                <a:alpha val="68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86" y="1412952"/>
            <a:ext cx="2029784" cy="2598124"/>
          </a:xfrm>
          <a:prstGeom prst="rect">
            <a:avLst/>
          </a:prstGeom>
          <a:effectLst>
            <a:glow rad="127000">
              <a:schemeClr val="bg1">
                <a:alpha val="68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514600" y="4248150"/>
            <a:ext cx="636713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Car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77515" y="4232644"/>
            <a:ext cx="1710725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498075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" y="0"/>
            <a:ext cx="9134475" cy="51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285750"/>
            <a:ext cx="9220200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Position Points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77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321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16"/>
            <a:ext cx="9144000" cy="512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200399"/>
            <a:ext cx="3124200" cy="1376362"/>
          </a:xfrm>
          <a:prstGeom prst="rect">
            <a:avLst/>
          </a:prstGeom>
          <a:noFill/>
          <a:ln>
            <a:noFill/>
          </a:ln>
          <a:effectLst>
            <a:innerShdw blurRad="4064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253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3790950"/>
            <a:ext cx="9220200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Result Page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257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887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848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913447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752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026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234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5800" y="40005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MULTIPLAYER: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24125" y="8036"/>
            <a:ext cx="1371600" cy="507831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Split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Screen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Multiplayer</a:t>
            </a: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747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14400" y="40005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OPTIONS: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91200" y="19049"/>
            <a:ext cx="1371600" cy="507831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Options</a:t>
            </a: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737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0955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GUI.Label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(30, 30, 800, 370), "OPTIONS");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(-60,Screen.height-60, 400, 70), "MAIN MENU")) {</a:t>
            </a:r>
          </a:p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Application.LoadLevel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("m3");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(-60,100, 400, 70), "SOUND")) {</a:t>
            </a:r>
          </a:p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otype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=1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(-60,180, 400, 70), "PROFILE")) {</a:t>
            </a:r>
          </a:p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otype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=2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(-60,260, 400, 70), "GRAPHICS")) {</a:t>
            </a:r>
          </a:p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otype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=3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(-60,340, 400, 70), "DIFFICULTY")) {</a:t>
            </a:r>
          </a:p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otype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=4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267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436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1142"/>
            </a:gs>
            <a:gs pos="50000">
              <a:srgbClr val="09101D"/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18666" y="416064"/>
            <a:ext cx="210666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The Car</a:t>
            </a:r>
          </a:p>
        </p:txBody>
      </p:sp>
      <p:sp>
        <p:nvSpPr>
          <p:cNvPr id="14" name="Chevron 13"/>
          <p:cNvSpPr/>
          <p:nvPr/>
        </p:nvSpPr>
        <p:spPr>
          <a:xfrm>
            <a:off x="7818474" y="2103570"/>
            <a:ext cx="914400" cy="810637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  <a:outerShdw blurRad="1270000" sx="120000" sy="12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79" y="1956486"/>
            <a:ext cx="1111200" cy="1111200"/>
          </a:xfrm>
          <a:prstGeom prst="rect">
            <a:avLst/>
          </a:prstGeom>
          <a:effectLst>
            <a:glow rad="203200">
              <a:schemeClr val="bg1">
                <a:alpha val="56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4" y="1843950"/>
            <a:ext cx="838200" cy="1108800"/>
          </a:xfrm>
          <a:prstGeom prst="rect">
            <a:avLst/>
          </a:prstGeom>
          <a:effectLst>
            <a:glow rad="152400">
              <a:schemeClr val="bg1">
                <a:alpha val="46000"/>
              </a:schemeClr>
            </a:glow>
            <a:outerShdw blurRad="1270000" sx="132000" sy="132000" algn="ctr" rotWithShape="0">
              <a:schemeClr val="bg1">
                <a:alpha val="78000"/>
              </a:schemeClr>
            </a:outerShdw>
          </a:effectLst>
        </p:spPr>
      </p:pic>
      <p:sp>
        <p:nvSpPr>
          <p:cNvPr id="62" name="Rectangle 61"/>
          <p:cNvSpPr/>
          <p:nvPr/>
        </p:nvSpPr>
        <p:spPr>
          <a:xfrm>
            <a:off x="414073" y="3181350"/>
            <a:ext cx="1151277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3D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Authoring</a:t>
            </a:r>
          </a:p>
          <a:p>
            <a:pPr algn="ctr"/>
            <a:r>
              <a:rPr lang="en-US" sz="16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 </a:t>
            </a:r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Tool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149499" y="3208374"/>
            <a:ext cx="1111202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Blueprints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836268" y="3181349"/>
            <a:ext cx="1547218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Manipulation 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of Primitive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 </a:t>
            </a:r>
            <a:r>
              <a:rPr lang="en-US" sz="16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Objects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947538" y="3210589"/>
            <a:ext cx="1048685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Texturing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734503" y="3210589"/>
            <a:ext cx="1082348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Exporting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5" y="451949"/>
            <a:ext cx="3913309" cy="398645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84" y="451949"/>
            <a:ext cx="4218084" cy="40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96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428750"/>
            <a:ext cx="8534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otype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==1){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GUI.Label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/2-100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, 60, 800, 370), "SOUND LEVEL");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hSliderValue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GUI.HorizontalSlider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/2-100, 90, 500, 10),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hSliderValue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, 0.0, 1.0);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/2-100, 120, 50, 50),"SET"))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PlayerPrefs.SetFloat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vol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",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hSliderValue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);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500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0"/>
            <a:ext cx="914875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160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8125" y="514350"/>
            <a:ext cx="876300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p1 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=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("p1_profile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");//in the start 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function</a:t>
            </a:r>
          </a:p>
          <a:p>
            <a:endParaRPr lang="en-US" sz="1600" dirty="0">
              <a:solidFill>
                <a:schemeClr val="bg1"/>
              </a:solidFill>
              <a:latin typeface="AvantGarde Bk BT" pitchFamily="34" charset="0"/>
            </a:endParaRPr>
          </a:p>
          <a:p>
            <a:endParaRPr lang="en-US" sz="1600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if(p1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==1)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sz="1600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GUI.Label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/2-100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, 60, 800, 370),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PlayerPrefs.GetString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sA_name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"));</a:t>
            </a:r>
          </a:p>
          <a:p>
            <a:pPr lvl="1"/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GUI.skin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=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roboskin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pPr lvl="1"/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GUI.Label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/2-100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, 200, 800, 370), ("Total Tracks Unlocked = 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	"+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("SavedLevel1").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ToString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()));</a:t>
            </a:r>
          </a:p>
          <a:p>
            <a:pPr lvl="1"/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GUI.Label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/2-100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, 250, 800, 370), ("Total Cars Unlocked = 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	"+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("SavedCar1").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ToString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()));</a:t>
            </a:r>
          </a:p>
          <a:p>
            <a:pPr lvl="1"/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GUI.skin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=roboskin2;</a:t>
            </a:r>
          </a:p>
          <a:p>
            <a:pPr lvl="1"/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prog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 = (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("SavedLevel1")+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("SavedCar1"))/(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tt+tc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)*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100;</a:t>
            </a:r>
          </a:p>
          <a:p>
            <a:pPr lvl="1"/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GUI.Label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/2-100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, 350, 800, 370), ("Total Progress = 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	"+(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Mathf.Floor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prog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*100)/100).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ToString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()+"%" 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));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sz="1600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408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4794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33350"/>
            <a:ext cx="86106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otype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==3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GUI.Label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/2-100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, 60, 800, 370), "GRAPHICS LEVEL");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(new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/2-100, 100,200,40),"LOW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"))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QualitySettings.currentLevel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=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QualityLevel.Fastest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(new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/2+100, 100,200,40),"MEDIUM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"))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	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QualitySettings.currentLevel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QualityLevel.Good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(new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/2+300, 100,200,40),"HIGH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"))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	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QualitySettings.currentLevel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QualityLevel.Beautiful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  <a:p>
            <a:r>
              <a:rPr lang="en-US" sz="2000" dirty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9283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611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33350"/>
            <a:ext cx="868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otype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==4)</a:t>
            </a:r>
          </a:p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{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GUI.Label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/2-100, 60, 800, 370), "DIFFICULTY LEVEL");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if(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(new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/2-100, 100,200,40),"EASY")){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	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PlayerPrefs.SetFloat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("ai_torque",0.7);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	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("mode",1);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}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if(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(new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/2+100, 100,200,40),"NORMAL")){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	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PlayerPrefs.SetFloat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("ai_torque",1);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	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("mode",2);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}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if(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GUI.Button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(new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Rect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Screen.width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/2+300, 100,200,40),"ADVANCED")){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	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PlayerPrefs.SetFloat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("ai_torque",1.3);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	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("mode",3);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}</a:t>
            </a:r>
          </a:p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    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4563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9323" y="285750"/>
            <a:ext cx="830580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>
                <a:solidFill>
                  <a:schemeClr val="bg1"/>
                </a:solidFill>
                <a:latin typeface="AvantGarde Bk BT" pitchFamily="34" charset="0"/>
              </a:rPr>
              <a:t>QUICKRACE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aitorque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=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PlayerPrefs.GetFloat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ai_torque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");</a:t>
            </a:r>
          </a:p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FrontLeftWheel.motorTorque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 = (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EngineTorque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/*+cd*50*/) /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GearRatio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CurrentGear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] *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inputTorque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*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aitorque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FrontRightWheel.motorTorque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 = (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EngineTorque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/*+cd*50*/) /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GearRatio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CurrentGear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] *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inputTorque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* </a:t>
            </a:r>
            <a:r>
              <a:rPr lang="en-US" sz="1600" dirty="0" err="1" smtClean="0">
                <a:solidFill>
                  <a:schemeClr val="bg1"/>
                </a:solidFill>
                <a:latin typeface="AvantGarde Bk BT" pitchFamily="34" charset="0"/>
              </a:rPr>
              <a:t>aitorque</a:t>
            </a:r>
            <a:endParaRPr lang="en-US" sz="1600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600" u="sng" dirty="0" smtClean="0">
                <a:solidFill>
                  <a:schemeClr val="bg1"/>
                </a:solidFill>
                <a:latin typeface="AvantGarde Bk BT" pitchFamily="34" charset="0"/>
              </a:rPr>
              <a:t>TIMETRIAL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m=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("mode</a:t>
            </a:r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");</a:t>
            </a:r>
          </a:p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switch(m)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sz="16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		case 1: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StartTime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=100.0;break;</a:t>
            </a:r>
          </a:p>
          <a:p>
            <a:endParaRPr lang="en-US" sz="16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		case 2: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StartTime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=90.0;break;</a:t>
            </a:r>
          </a:p>
          <a:p>
            <a:endParaRPr lang="en-US" sz="16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		case 3: </a:t>
            </a:r>
            <a:r>
              <a:rPr lang="en-US" sz="1600" dirty="0" err="1">
                <a:solidFill>
                  <a:schemeClr val="bg1"/>
                </a:solidFill>
                <a:latin typeface="AvantGarde Bk BT" pitchFamily="34" charset="0"/>
              </a:rPr>
              <a:t>StartTime</a:t>
            </a:r>
            <a:r>
              <a:rPr lang="en-US" sz="1600" dirty="0">
                <a:solidFill>
                  <a:schemeClr val="bg1"/>
                </a:solidFill>
                <a:latin typeface="AvantGarde Bk BT" pitchFamily="34" charset="0"/>
              </a:rPr>
              <a:t>=74.0;break;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9050" y="285750"/>
            <a:ext cx="9163050" cy="52322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vantGarde Bk BT" pitchFamily="34" charset="0"/>
              </a:rPr>
              <a:t>Cheatcodes</a:t>
            </a:r>
            <a:endParaRPr lang="en-US" sz="2800" dirty="0">
              <a:solidFill>
                <a:schemeClr val="bg1"/>
              </a:solidFill>
              <a:latin typeface="AvantGarde Bk B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9525" y="4552950"/>
            <a:ext cx="9163050" cy="36933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Input.GetKey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KeyCode.C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880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259318"/>
            <a:ext cx="9220200" cy="36933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“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vindiesel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” 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99730" y="457135"/>
            <a:ext cx="4249881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The Environment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88721" y="401955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Track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77387" y="4019550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Terrain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16308" y="4019550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Skybox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24" y="733958"/>
            <a:ext cx="4765840" cy="36755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92" y="540047"/>
            <a:ext cx="4906875" cy="4443617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45423" y="1816834"/>
            <a:ext cx="1754307" cy="1890045"/>
          </a:xfrm>
          <a:custGeom>
            <a:avLst/>
            <a:gdLst>
              <a:gd name="connsiteX0" fmla="*/ 52145 w 1754307"/>
              <a:gd name="connsiteY0" fmla="*/ 805203 h 1890045"/>
              <a:gd name="connsiteX1" fmla="*/ 679466 w 1754307"/>
              <a:gd name="connsiteY1" fmla="*/ 50292 h 1890045"/>
              <a:gd name="connsiteX2" fmla="*/ 860219 w 1754307"/>
              <a:gd name="connsiteY2" fmla="*/ 82189 h 1890045"/>
              <a:gd name="connsiteX3" fmla="*/ 1126033 w 1754307"/>
              <a:gd name="connsiteY3" fmla="*/ 177882 h 1890045"/>
              <a:gd name="connsiteX4" fmla="*/ 1604498 w 1754307"/>
              <a:gd name="connsiteY4" fmla="*/ 145985 h 1890045"/>
              <a:gd name="connsiteX5" fmla="*/ 1753354 w 1754307"/>
              <a:gd name="connsiteY5" fmla="*/ 284208 h 1890045"/>
              <a:gd name="connsiteX6" fmla="*/ 1551335 w 1754307"/>
              <a:gd name="connsiteY6" fmla="*/ 475594 h 1890045"/>
              <a:gd name="connsiteX7" fmla="*/ 955912 w 1754307"/>
              <a:gd name="connsiteY7" fmla="*/ 677613 h 1890045"/>
              <a:gd name="connsiteX8" fmla="*/ 807056 w 1754307"/>
              <a:gd name="connsiteY8" fmla="*/ 518124 h 1890045"/>
              <a:gd name="connsiteX9" fmla="*/ 519977 w 1754307"/>
              <a:gd name="connsiteY9" fmla="*/ 603185 h 1890045"/>
              <a:gd name="connsiteX10" fmla="*/ 573140 w 1754307"/>
              <a:gd name="connsiteY10" fmla="*/ 1049752 h 1890045"/>
              <a:gd name="connsiteX11" fmla="*/ 679466 w 1754307"/>
              <a:gd name="connsiteY11" fmla="*/ 1379362 h 1890045"/>
              <a:gd name="connsiteX12" fmla="*/ 934647 w 1754307"/>
              <a:gd name="connsiteY12" fmla="*/ 1389994 h 1890045"/>
              <a:gd name="connsiteX13" fmla="*/ 1381214 w 1754307"/>
              <a:gd name="connsiteY13" fmla="*/ 773306 h 1890045"/>
              <a:gd name="connsiteX14" fmla="*/ 1647028 w 1754307"/>
              <a:gd name="connsiteY14" fmla="*/ 805203 h 1890045"/>
              <a:gd name="connsiteX15" fmla="*/ 1476907 w 1754307"/>
              <a:gd name="connsiteY15" fmla="*/ 1187975 h 1890045"/>
              <a:gd name="connsiteX16" fmla="*/ 1583233 w 1754307"/>
              <a:gd name="connsiteY16" fmla="*/ 1432524 h 1890045"/>
              <a:gd name="connsiteX17" fmla="*/ 838954 w 1754307"/>
              <a:gd name="connsiteY17" fmla="*/ 1708971 h 1890045"/>
              <a:gd name="connsiteX18" fmla="*/ 498712 w 1754307"/>
              <a:gd name="connsiteY18" fmla="*/ 1889724 h 1890045"/>
              <a:gd name="connsiteX19" fmla="*/ 243531 w 1754307"/>
              <a:gd name="connsiteY19" fmla="*/ 1666441 h 1890045"/>
              <a:gd name="connsiteX20" fmla="*/ 381754 w 1754307"/>
              <a:gd name="connsiteY20" fmla="*/ 1432524 h 1890045"/>
              <a:gd name="connsiteX21" fmla="*/ 73410 w 1754307"/>
              <a:gd name="connsiteY21" fmla="*/ 1007222 h 1890045"/>
              <a:gd name="connsiteX22" fmla="*/ 52145 w 1754307"/>
              <a:gd name="connsiteY22" fmla="*/ 805203 h 18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754307" h="1890045">
                <a:moveTo>
                  <a:pt x="52145" y="805203"/>
                </a:moveTo>
                <a:cubicBezTo>
                  <a:pt x="153154" y="645715"/>
                  <a:pt x="544787" y="170794"/>
                  <a:pt x="679466" y="50292"/>
                </a:cubicBezTo>
                <a:cubicBezTo>
                  <a:pt x="814145" y="-70210"/>
                  <a:pt x="785791" y="60924"/>
                  <a:pt x="860219" y="82189"/>
                </a:cubicBezTo>
                <a:cubicBezTo>
                  <a:pt x="934647" y="103454"/>
                  <a:pt x="1001987" y="167249"/>
                  <a:pt x="1126033" y="177882"/>
                </a:cubicBezTo>
                <a:cubicBezTo>
                  <a:pt x="1250080" y="188515"/>
                  <a:pt x="1499944" y="128264"/>
                  <a:pt x="1604498" y="145985"/>
                </a:cubicBezTo>
                <a:cubicBezTo>
                  <a:pt x="1709052" y="163706"/>
                  <a:pt x="1762214" y="229273"/>
                  <a:pt x="1753354" y="284208"/>
                </a:cubicBezTo>
                <a:cubicBezTo>
                  <a:pt x="1744494" y="339143"/>
                  <a:pt x="1684242" y="410026"/>
                  <a:pt x="1551335" y="475594"/>
                </a:cubicBezTo>
                <a:cubicBezTo>
                  <a:pt x="1418428" y="541162"/>
                  <a:pt x="1079958" y="670525"/>
                  <a:pt x="955912" y="677613"/>
                </a:cubicBezTo>
                <a:cubicBezTo>
                  <a:pt x="831866" y="684701"/>
                  <a:pt x="879712" y="530529"/>
                  <a:pt x="807056" y="518124"/>
                </a:cubicBezTo>
                <a:cubicBezTo>
                  <a:pt x="734400" y="505719"/>
                  <a:pt x="558963" y="514580"/>
                  <a:pt x="519977" y="603185"/>
                </a:cubicBezTo>
                <a:cubicBezTo>
                  <a:pt x="480991" y="691790"/>
                  <a:pt x="546559" y="920389"/>
                  <a:pt x="573140" y="1049752"/>
                </a:cubicBezTo>
                <a:cubicBezTo>
                  <a:pt x="599721" y="1179115"/>
                  <a:pt x="619215" y="1322655"/>
                  <a:pt x="679466" y="1379362"/>
                </a:cubicBezTo>
                <a:cubicBezTo>
                  <a:pt x="739717" y="1436069"/>
                  <a:pt x="817689" y="1491003"/>
                  <a:pt x="934647" y="1389994"/>
                </a:cubicBezTo>
                <a:cubicBezTo>
                  <a:pt x="1051605" y="1288985"/>
                  <a:pt x="1262484" y="870771"/>
                  <a:pt x="1381214" y="773306"/>
                </a:cubicBezTo>
                <a:cubicBezTo>
                  <a:pt x="1499944" y="675841"/>
                  <a:pt x="1631079" y="736092"/>
                  <a:pt x="1647028" y="805203"/>
                </a:cubicBezTo>
                <a:cubicBezTo>
                  <a:pt x="1662977" y="874314"/>
                  <a:pt x="1487540" y="1083422"/>
                  <a:pt x="1476907" y="1187975"/>
                </a:cubicBezTo>
                <a:cubicBezTo>
                  <a:pt x="1466275" y="1292529"/>
                  <a:pt x="1689559" y="1345691"/>
                  <a:pt x="1583233" y="1432524"/>
                </a:cubicBezTo>
                <a:cubicBezTo>
                  <a:pt x="1476908" y="1519357"/>
                  <a:pt x="1019708" y="1632771"/>
                  <a:pt x="838954" y="1708971"/>
                </a:cubicBezTo>
                <a:cubicBezTo>
                  <a:pt x="658201" y="1785171"/>
                  <a:pt x="597949" y="1896812"/>
                  <a:pt x="498712" y="1889724"/>
                </a:cubicBezTo>
                <a:cubicBezTo>
                  <a:pt x="399475" y="1882636"/>
                  <a:pt x="263024" y="1742641"/>
                  <a:pt x="243531" y="1666441"/>
                </a:cubicBezTo>
                <a:cubicBezTo>
                  <a:pt x="224038" y="1590241"/>
                  <a:pt x="410107" y="1542394"/>
                  <a:pt x="381754" y="1432524"/>
                </a:cubicBezTo>
                <a:cubicBezTo>
                  <a:pt x="353401" y="1322654"/>
                  <a:pt x="128345" y="1106459"/>
                  <a:pt x="73410" y="1007222"/>
                </a:cubicBezTo>
                <a:cubicBezTo>
                  <a:pt x="18475" y="907985"/>
                  <a:pt x="-48864" y="964691"/>
                  <a:pt x="52145" y="805203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14300">
              <a:schemeClr val="bg1">
                <a:alpha val="52000"/>
              </a:schemeClr>
            </a:glow>
            <a:outerShdw blurRad="1270000" sx="102000" sy="102000" algn="ctr" rotWithShape="0">
              <a:schemeClr val="bg1">
                <a:alpha val="7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07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418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249793"/>
            <a:ext cx="9154184" cy="36933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“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cartoonnetwork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”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06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285750"/>
            <a:ext cx="9220200" cy="369332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“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iwannagethigh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”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1219200" y="476250"/>
            <a:ext cx="6934200" cy="411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function 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cheatf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()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if(cheat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=="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vindiesel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")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("cheat1",1);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if(cheat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=="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cartoonnetwork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")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("cheat2",1);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if(cheat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=="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iwannagethigh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")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("cheat3",1);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if(cheat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=="</a:t>
            </a:r>
            <a:r>
              <a:rPr lang="en-US" dirty="0" err="1">
                <a:solidFill>
                  <a:schemeClr val="bg1"/>
                </a:solidFill>
                <a:latin typeface="AvantGarde Bk BT" pitchFamily="34" charset="0"/>
              </a:rPr>
              <a:t>iamannahazare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")</a:t>
            </a:r>
          </a:p>
          <a:p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("cheat1",0);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("cheat2",0);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	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PlayerPrefs.SetInt</a:t>
            </a:r>
            <a:r>
              <a:rPr lang="en-US" dirty="0">
                <a:solidFill>
                  <a:schemeClr val="bg1"/>
                </a:solidFill>
                <a:latin typeface="AvantGarde Bk BT" pitchFamily="34" charset="0"/>
              </a:rPr>
              <a:t>("cheat3",0);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	}</a:t>
            </a:r>
          </a:p>
          <a:p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7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57225"/>
            <a:ext cx="7619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//cheat==1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Input.GetKeyDown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KeyCode.Q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)&amp;&amp;Nitrous==true)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pwpactive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=true;</a:t>
            </a:r>
          </a:p>
          <a:p>
            <a:pPr lvl="1"/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nenable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 = true;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Input.GetKeyUp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KeyCode.Q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)&amp;&amp;Nitrous==true)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pwpactive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=false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pPr lvl="1"/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nenable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=false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  <a:p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if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((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nenable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==true&amp;&amp;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pwpactive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==true&amp;&amp;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nitrocount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&gt;0)||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("cheat1")==1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)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</a:p>
          <a:p>
            <a:pPr lvl="1"/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//nitrous code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564" y="209550"/>
            <a:ext cx="7620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var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 cs1 = 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GetComponent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("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EdgeDetectEffectNormals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");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var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cs2 = 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GetComponent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("</a:t>
            </a:r>
            <a:r>
              <a:rPr lang="en-US" sz="1400" dirty="0" err="1">
                <a:solidFill>
                  <a:schemeClr val="bg1"/>
                </a:solidFill>
                <a:latin typeface="AvantGarde Bk BT" pitchFamily="34" charset="0"/>
              </a:rPr>
              <a:t>ContrastEnhance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");</a:t>
            </a:r>
          </a:p>
          <a:p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("cheat2")==1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)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cs1.enabled=true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pPr lvl="1"/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cs2.enabled=true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else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{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pPr lvl="1"/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cs1.enabled=false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pPr lvl="1"/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cs2.enabled=false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}</a:t>
            </a:r>
          </a:p>
          <a:p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endParaRPr lang="en-US" sz="1400" dirty="0" smtClean="0">
              <a:solidFill>
                <a:schemeClr val="bg1"/>
              </a:solidFill>
              <a:latin typeface="AvantGarde Bk BT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if(</a:t>
            </a:r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PlayerPrefs.GetInt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("cheat3")==1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)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drugcam.enabled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=true;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else</a:t>
            </a:r>
            <a:endParaRPr lang="en-US" sz="1400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	</a:t>
            </a:r>
            <a:r>
              <a:rPr lang="en-US" sz="1400" dirty="0" err="1" smtClean="0">
                <a:solidFill>
                  <a:schemeClr val="bg1"/>
                </a:solidFill>
                <a:latin typeface="AvantGarde Bk BT" pitchFamily="34" charset="0"/>
              </a:rPr>
              <a:t>drugcam.enabled</a:t>
            </a:r>
            <a:r>
              <a:rPr lang="en-US" sz="1400" dirty="0" smtClean="0">
                <a:solidFill>
                  <a:schemeClr val="bg1"/>
                </a:solidFill>
                <a:latin typeface="AvantGarde Bk BT" pitchFamily="34" charset="0"/>
              </a:rPr>
              <a:t>=false</a:t>
            </a:r>
            <a:r>
              <a:rPr lang="en-US" sz="1400" dirty="0">
                <a:solidFill>
                  <a:schemeClr val="bg1"/>
                </a:solidFill>
                <a:latin typeface="AvantGarde Bk BT" pitchFamily="34" charset="0"/>
              </a:rPr>
              <a:t>;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124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8512" y="203835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Ports to other Platforms.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Vehicle handling improvements.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Visual improvements.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More elements like Car Models, Tracks, </a:t>
            </a:r>
            <a:r>
              <a:rPr lang="en-US" dirty="0" err="1" smtClean="0">
                <a:solidFill>
                  <a:schemeClr val="bg1"/>
                </a:solidFill>
                <a:latin typeface="AvantGarde Bk BT" pitchFamily="34" charset="0"/>
              </a:rPr>
              <a:t>Powerups</a:t>
            </a: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Social Integration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9584" y="526762"/>
            <a:ext cx="9166761" cy="58477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AvantGarde Bk BT" pitchFamily="34" charset="0"/>
              </a:rPr>
              <a:t>Future Enhancements</a:t>
            </a:r>
            <a:endParaRPr lang="en-US" sz="3200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1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7704" y="895350"/>
            <a:ext cx="142859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  <a:sym typeface="Wingdings" pitchFamily="2" charset="2"/>
              </a:rPr>
              <a:t>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21313" y="2876550"/>
            <a:ext cx="27013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Thank you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4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363280"/>
            <a:ext cx="307327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Car Rigging</a:t>
            </a:r>
          </a:p>
        </p:txBody>
      </p:sp>
      <p:sp>
        <p:nvSpPr>
          <p:cNvPr id="7" name="Cube 6">
            <a:hlinkClick r:id="rId2" action="ppaction://hlinksldjump"/>
          </p:cNvPr>
          <p:cNvSpPr/>
          <p:nvPr/>
        </p:nvSpPr>
        <p:spPr>
          <a:xfrm>
            <a:off x="4876800" y="1583365"/>
            <a:ext cx="914400" cy="838200"/>
          </a:xfrm>
          <a:prstGeom prst="cub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bg1">
                <a:alpha val="32000"/>
              </a:schemeClr>
            </a:glow>
            <a:outerShdw blurRad="12700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3352800" y="1504950"/>
            <a:ext cx="609600" cy="91661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bg1">
                <a:alpha val="31000"/>
              </a:schemeClr>
            </a:glow>
            <a:outerShdw blurRad="1079500" sx="102000" sy="102000" algn="ctr" rotWithShape="0">
              <a:schemeClr val="bg1">
                <a:alpha val="7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7" y="3249354"/>
            <a:ext cx="1828324" cy="1066522"/>
          </a:xfrm>
          <a:prstGeom prst="rect">
            <a:avLst/>
          </a:prstGeom>
          <a:effectLst>
            <a:glow rad="127000">
              <a:schemeClr val="bg1">
                <a:alpha val="68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pic>
        <p:nvPicPr>
          <p:cNvPr id="13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42" y="3220640"/>
            <a:ext cx="1149191" cy="1333684"/>
          </a:xfrm>
          <a:prstGeom prst="rect">
            <a:avLst/>
          </a:prstGeom>
          <a:effectLst>
            <a:glow rad="228600">
              <a:schemeClr val="bg1">
                <a:alpha val="69000"/>
              </a:schemeClr>
            </a:glow>
            <a:outerShdw blurRad="1270000" sx="102000" sy="102000" algn="ctr" rotWithShape="0">
              <a:schemeClr val="bg1">
                <a:alpha val="88000"/>
              </a:schemeClr>
            </a:outerShdw>
          </a:effectLst>
        </p:spPr>
      </p:pic>
      <p:pic>
        <p:nvPicPr>
          <p:cNvPr id="14" name="Picture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191926"/>
            <a:ext cx="684937" cy="1123950"/>
          </a:xfrm>
          <a:prstGeom prst="rect">
            <a:avLst/>
          </a:prstGeom>
          <a:effectLst>
            <a:glow rad="177800">
              <a:schemeClr val="bg1">
                <a:alpha val="59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1454784" y="1833188"/>
            <a:ext cx="1579279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Wheel Collider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2751" y="4426288"/>
            <a:ext cx="1843773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Wheel Alignment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Script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81037" y="4393506"/>
            <a:ext cx="718466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Light 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Script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39724" y="4402764"/>
            <a:ext cx="1170512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Player Car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Script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60739" y="1833188"/>
            <a:ext cx="1300356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Box Collider</a:t>
            </a:r>
          </a:p>
        </p:txBody>
      </p:sp>
    </p:spTree>
    <p:extLst>
      <p:ext uri="{BB962C8B-B14F-4D97-AF65-F5344CB8AC3E}">
        <p14:creationId xmlns:p14="http://schemas.microsoft.com/office/powerpoint/2010/main" val="2887552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9000" y="357810"/>
            <a:ext cx="2473754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Tweaking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98" y="2228808"/>
            <a:ext cx="684937" cy="1123950"/>
          </a:xfrm>
          <a:prstGeom prst="rect">
            <a:avLst/>
          </a:prstGeom>
          <a:effectLst>
            <a:glow rad="177800">
              <a:schemeClr val="bg1">
                <a:alpha val="59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24" y="687836"/>
            <a:ext cx="4053505" cy="42058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711753"/>
            <a:ext cx="4266848" cy="42180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60163" y="383488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Lights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34321" y="3834884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Particles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10776" y="3862944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Minimap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64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0"/>
            <a:ext cx="7823856" cy="51435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685800">
              <a:schemeClr val="accent5">
                <a:satMod val="175000"/>
                <a:alpha val="3000"/>
              </a:schemeClr>
            </a:glow>
            <a:outerShdw blurRad="127000" sx="104000" sy="104000" algn="ctr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9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37644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552950"/>
            <a:ext cx="9144000" cy="590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" y="142875"/>
            <a:ext cx="9143999" cy="36933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antGarde Bk BT" pitchFamily="34" charset="0"/>
              </a:rPr>
              <a:t>Scene no. 1</a:t>
            </a:r>
            <a:endParaRPr lang="en-US" dirty="0">
              <a:solidFill>
                <a:schemeClr val="bg1"/>
              </a:solidFill>
              <a:latin typeface="AvantGarde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20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508</Words>
  <Application>Microsoft Office PowerPoint</Application>
  <PresentationFormat>On-screen Show (16:9)</PresentationFormat>
  <Paragraphs>311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Naiyan</dc:creator>
  <cp:lastModifiedBy>Amey Naiyan</cp:lastModifiedBy>
  <cp:revision>131</cp:revision>
  <dcterms:created xsi:type="dcterms:W3CDTF">2012-11-22T09:51:58Z</dcterms:created>
  <dcterms:modified xsi:type="dcterms:W3CDTF">2013-07-01T09:58:03Z</dcterms:modified>
</cp:coreProperties>
</file>